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64" r:id="rId3"/>
    <p:sldId id="278" r:id="rId4"/>
    <p:sldId id="288" r:id="rId5"/>
    <p:sldId id="275" r:id="rId6"/>
    <p:sldId id="266" r:id="rId7"/>
    <p:sldId id="272" r:id="rId8"/>
    <p:sldId id="268" r:id="rId9"/>
    <p:sldId id="271" r:id="rId10"/>
    <p:sldId id="283" r:id="rId11"/>
    <p:sldId id="282" r:id="rId12"/>
    <p:sldId id="287" r:id="rId13"/>
    <p:sldId id="281" r:id="rId14"/>
    <p:sldId id="289" r:id="rId15"/>
    <p:sldId id="292" r:id="rId16"/>
    <p:sldId id="285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ECFD"/>
    <a:srgbClr val="FFE6CD"/>
    <a:srgbClr val="FFDCB9"/>
    <a:srgbClr val="F5EBED"/>
    <a:srgbClr val="FFE0C1"/>
    <a:srgbClr val="FFCC99"/>
    <a:srgbClr val="003162"/>
    <a:srgbClr val="9D150B"/>
    <a:srgbClr val="9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086" autoAdjust="0"/>
  </p:normalViewPr>
  <p:slideViewPr>
    <p:cSldViewPr showGuides="1">
      <p:cViewPr varScale="1">
        <p:scale>
          <a:sx n="70" d="100"/>
          <a:sy n="70" d="100"/>
        </p:scale>
        <p:origin x="-1290" y="-108"/>
      </p:cViewPr>
      <p:guideLst>
        <p:guide orient="horz" pos="1253"/>
        <p:guide orient="horz" pos="1888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8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5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8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2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8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4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94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43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3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9142C-99EE-426E-910F-B6107939F275}" type="datetimeFigureOut">
              <a:rPr lang="zh-CN" altLang="en-US" smtClean="0"/>
              <a:t>2012/5/5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4EE0B-1C1D-40B3-B4DB-B4E62808F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7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microsoft.com/office/2007/relationships/hdphoto" Target="../media/hdphoto4.wdp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5936" y="1700808"/>
            <a:ext cx="457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accent2"/>
                </a:solidFill>
                <a:latin typeface="方正静蕾简体" pitchFamily="2" charset="-122"/>
                <a:ea typeface="方正静蕾简体" pitchFamily="2" charset="-122"/>
              </a:rPr>
              <a:t>祝自驾出行玩</a:t>
            </a:r>
            <a:r>
              <a:rPr lang="zh-CN" altLang="en-US" sz="8000" b="1" dirty="0" smtClean="0">
                <a:solidFill>
                  <a:schemeClr val="accent2"/>
                </a:solidFill>
                <a:latin typeface="方正静蕾简体" pitchFamily="2" charset="-122"/>
                <a:ea typeface="方正静蕾简体" pitchFamily="2" charset="-122"/>
              </a:rPr>
              <a:t>得安全，过得愉快！</a:t>
            </a:r>
            <a:endParaRPr lang="zh-CN" altLang="en-US" sz="8000" b="1" dirty="0">
              <a:solidFill>
                <a:schemeClr val="accent2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3" b="6278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332656"/>
            <a:ext cx="4536504" cy="923330"/>
          </a:xfrm>
          <a:prstGeom prst="rect">
            <a:avLst/>
          </a:prstGeom>
          <a:solidFill>
            <a:srgbClr val="94E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高速公路自驾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2996952"/>
            <a:ext cx="11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制作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1961" y="2996952"/>
            <a:ext cx="269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卢沟桥的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3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0160000">
            <a:off x="-1873396" y="2227603"/>
            <a:ext cx="12308106" cy="2515079"/>
            <a:chOff x="-1873396" y="2227603"/>
            <a:chExt cx="12308106" cy="2515079"/>
          </a:xfrm>
        </p:grpSpPr>
        <p:grpSp>
          <p:nvGrpSpPr>
            <p:cNvPr id="8" name="组合 7"/>
            <p:cNvGrpSpPr/>
            <p:nvPr/>
          </p:nvGrpSpPr>
          <p:grpSpPr>
            <a:xfrm>
              <a:off x="-1542910" y="2227603"/>
              <a:ext cx="11977620" cy="2515079"/>
              <a:chOff x="-1555140" y="2172853"/>
              <a:chExt cx="11977620" cy="251507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1555140" y="2276873"/>
                <a:ext cx="11977620" cy="23042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19672" y="2172853"/>
                <a:ext cx="5904656" cy="2515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-6847" y="2321005"/>
                <a:ext cx="9144000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3800" dirty="0" smtClean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要停车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53" r="15466" b="12955"/>
            <a:stretch/>
          </p:blipFill>
          <p:spPr>
            <a:xfrm>
              <a:off x="-1873396" y="2331623"/>
              <a:ext cx="3505298" cy="230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9227" y="2990302"/>
            <a:ext cx="9144000" cy="25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16" name="矩形 15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5897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要停车</a:t>
              </a:r>
              <a:endParaRPr lang="zh-CN" altLang="en-US" sz="4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9227" y="18749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确保停车位置安全</a:t>
            </a:r>
            <a:endParaRPr lang="zh-CN" altLang="en-US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1" t="3809" r="14371" b="1077"/>
          <a:stretch/>
        </p:blipFill>
        <p:spPr>
          <a:xfrm>
            <a:off x="1382362" y="3620301"/>
            <a:ext cx="1260000" cy="126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7" t="3110" r="12978" b="5336"/>
          <a:stretch/>
        </p:blipFill>
        <p:spPr>
          <a:xfrm>
            <a:off x="132783" y="4250301"/>
            <a:ext cx="1260000" cy="1260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2" t="24653" r="27702" b="15886"/>
          <a:stretch/>
        </p:blipFill>
        <p:spPr bwMode="auto">
          <a:xfrm>
            <a:off x="2642362" y="2990301"/>
            <a:ext cx="1260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642362" y="4357081"/>
            <a:ext cx="650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不能随便占用紧急停车道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00755" y="3727081"/>
            <a:ext cx="52432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遇到故障尽量坚持到服务区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2783" y="4987081"/>
            <a:ext cx="776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大车刹车困难，尽量远离大车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7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20160000">
            <a:off x="-2108860" y="2160393"/>
            <a:ext cx="12529284" cy="2515079"/>
            <a:chOff x="-2108860" y="2160393"/>
            <a:chExt cx="12529284" cy="2515079"/>
          </a:xfrm>
        </p:grpSpPr>
        <p:grpSp>
          <p:nvGrpSpPr>
            <p:cNvPr id="8" name="组合 7"/>
            <p:cNvGrpSpPr/>
            <p:nvPr/>
          </p:nvGrpSpPr>
          <p:grpSpPr>
            <a:xfrm>
              <a:off x="-1557196" y="2160393"/>
              <a:ext cx="11977620" cy="2515079"/>
              <a:chOff x="-1555140" y="2172853"/>
              <a:chExt cx="11977620" cy="251507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1555140" y="2276873"/>
                <a:ext cx="11977620" cy="23042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19672" y="2172853"/>
                <a:ext cx="5904656" cy="2515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-6846" y="2321005"/>
                <a:ext cx="9144000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3800" dirty="0" smtClean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有事故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0" b="24347"/>
            <a:stretch/>
          </p:blipFill>
          <p:spPr>
            <a:xfrm>
              <a:off x="-2108860" y="2265804"/>
              <a:ext cx="3726476" cy="2304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4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939468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警示标志</a:t>
            </a:r>
            <a:endParaRPr lang="en-US" altLang="zh-CN" sz="6000" b="1" dirty="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保护现场</a:t>
            </a:r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，马上报警</a:t>
            </a:r>
            <a:endParaRPr lang="en-US" altLang="zh-CN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2999700"/>
            <a:ext cx="9153035" cy="3123312"/>
            <a:chOff x="0" y="2922390"/>
            <a:chExt cx="9153035" cy="3123312"/>
          </a:xfrm>
        </p:grpSpPr>
        <p:sp>
          <p:nvSpPr>
            <p:cNvPr id="11" name="矩形 10"/>
            <p:cNvSpPr/>
            <p:nvPr/>
          </p:nvSpPr>
          <p:spPr>
            <a:xfrm>
              <a:off x="0" y="2922390"/>
              <a:ext cx="3069035" cy="31233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517" y="3145218"/>
              <a:ext cx="23400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车辆</a:t>
              </a: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无法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移动</a:t>
              </a:r>
              <a:endParaRPr lang="en-US" altLang="zh-CN" sz="28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endParaRPr lang="en-US" altLang="zh-CN" sz="28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来车方向</a:t>
              </a:r>
              <a:r>
                <a:rPr lang="en-US" altLang="zh-CN" sz="2800" dirty="0" smtClean="0">
                  <a:latin typeface="微软雅黑" pitchFamily="34" charset="-122"/>
                  <a:ea typeface="微软雅黑" pitchFamily="34" charset="-122"/>
                </a:rPr>
                <a:t>150 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米外设置警示标志，人员转移至护栏外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084000" y="2922390"/>
              <a:ext cx="3069035" cy="31233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0" t="28544" r="32478" b="8037"/>
            <a:stretch/>
          </p:blipFill>
          <p:spPr>
            <a:xfrm>
              <a:off x="3069035" y="2922390"/>
              <a:ext cx="3014965" cy="312331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448517" y="3145218"/>
              <a:ext cx="2340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车辆可以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</a:rPr>
                <a:t>移动</a:t>
              </a:r>
              <a:endParaRPr lang="en-US" altLang="zh-CN" sz="28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endParaRPr lang="en-US" altLang="zh-CN" sz="28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车辆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移动至紧急停车道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，同时来车方向设置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警示标志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22" name="矩形 21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35897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有事故</a:t>
              </a:r>
              <a:endParaRPr lang="zh-CN" altLang="en-US" sz="4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1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" y="1263612"/>
            <a:ext cx="9329416" cy="5688000"/>
            <a:chOff x="1" y="1263612"/>
            <a:chExt cx="9329416" cy="5688000"/>
          </a:xfrm>
        </p:grpSpPr>
        <p:sp>
          <p:nvSpPr>
            <p:cNvPr id="4" name="矩形 3"/>
            <p:cNvSpPr/>
            <p:nvPr/>
          </p:nvSpPr>
          <p:spPr>
            <a:xfrm>
              <a:off x="1" y="2176927"/>
              <a:ext cx="7884367" cy="21368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/>
            <a:stretch/>
          </p:blipFill>
          <p:spPr>
            <a:xfrm>
              <a:off x="4372555" y="1263612"/>
              <a:ext cx="4768361" cy="5688000"/>
            </a:xfrm>
            <a:prstGeom prst="rect">
              <a:avLst/>
            </a:prstGeom>
          </p:spPr>
        </p:pic>
        <p:sp>
          <p:nvSpPr>
            <p:cNvPr id="11" name="圆角矩形 10"/>
            <p:cNvSpPr/>
            <p:nvPr/>
          </p:nvSpPr>
          <p:spPr>
            <a:xfrm>
              <a:off x="7668344" y="2176927"/>
              <a:ext cx="1661073" cy="2136821"/>
            </a:xfrm>
            <a:prstGeom prst="roundRect">
              <a:avLst>
                <a:gd name="adj" fmla="val 72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997969" y="2615337"/>
              <a:ext cx="5148063" cy="1260000"/>
              <a:chOff x="1115616" y="2608544"/>
              <a:chExt cx="5148063" cy="12600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627784" y="2684546"/>
                <a:ext cx="3635895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6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其他情况</a:t>
                </a:r>
                <a:endParaRPr lang="zh-CN" altLang="en-US" sz="6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115616" y="2608544"/>
                <a:ext cx="1260000" cy="1260000"/>
              </a:xfrm>
              <a:prstGeom prst="ellipse">
                <a:avLst/>
              </a:prstGeom>
              <a:noFill/>
              <a:ln w="152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0" b="1" dirty="0" smtClean="0">
                    <a:latin typeface="微软雅黑" pitchFamily="34" charset="-122"/>
                    <a:ea typeface="微软雅黑" pitchFamily="34" charset="-122"/>
                  </a:rPr>
                  <a:t>？</a:t>
                </a:r>
                <a:endParaRPr lang="zh-CN" altLang="en-US" sz="80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45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807750"/>
            <a:ext cx="9144000" cy="3573016"/>
            <a:chOff x="0" y="3284984"/>
            <a:chExt cx="9144000" cy="3573016"/>
          </a:xfrm>
        </p:grpSpPr>
        <p:sp>
          <p:nvSpPr>
            <p:cNvPr id="2" name="矩形 1"/>
            <p:cNvSpPr/>
            <p:nvPr/>
          </p:nvSpPr>
          <p:spPr>
            <a:xfrm>
              <a:off x="0" y="4696497"/>
              <a:ext cx="9144000" cy="13988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" r="-1"/>
            <a:stretch/>
          </p:blipFill>
          <p:spPr>
            <a:xfrm>
              <a:off x="510774" y="3284984"/>
              <a:ext cx="3269138" cy="282302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2757">
              <a:off x="5508104" y="3611826"/>
              <a:ext cx="2880320" cy="2880320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sp>
          <p:nvSpPr>
            <p:cNvPr id="11" name="椭圆 10"/>
            <p:cNvSpPr/>
            <p:nvPr/>
          </p:nvSpPr>
          <p:spPr>
            <a:xfrm>
              <a:off x="72000" y="6059388"/>
              <a:ext cx="9000000" cy="7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76200" dist="38100" dir="16200000" sx="110000" sy="110000" rotWithShape="0">
                <a:prstClr val="black">
                  <a:alpha val="8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108010"/>
              <a:ext cx="9144000" cy="749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112474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服从交通管理人员指挥</a:t>
            </a:r>
            <a:endParaRPr lang="en-US" altLang="zh-CN" sz="6000" b="1" dirty="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遵守道路交通安全</a:t>
            </a:r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法规</a:t>
            </a:r>
            <a:endParaRPr lang="zh-CN" altLang="en-US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2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524902"/>
            <a:ext cx="9144000" cy="222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69" y="2656977"/>
            <a:ext cx="3509947" cy="2213607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0" y="4745682"/>
            <a:ext cx="9144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高速</a:t>
            </a:r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行车安全提示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725144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474635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642714" y="5589240"/>
            <a:ext cx="3858572" cy="646331"/>
            <a:chOff x="3839631" y="5589240"/>
            <a:chExt cx="3858572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3839631" y="5589240"/>
              <a:ext cx="115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制作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内容参考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048" y="5589240"/>
              <a:ext cx="2694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@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卢沟桥的卢</a:t>
              </a:r>
              <a:endParaRPr lang="en-US" altLang="zh-CN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百度 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AND @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玉溪日报社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1348156"/>
            <a:ext cx="9144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zh-CN" altLang="en-US" sz="8000" b="1" dirty="0" smtClean="0">
                <a:latin typeface="微软雅黑" pitchFamily="34" charset="-122"/>
                <a:ea typeface="微软雅黑" pitchFamily="34" charset="-122"/>
              </a:rPr>
              <a:t>驾驶 </a:t>
            </a:r>
            <a:r>
              <a:rPr lang="zh-CN" altLang="en-US" sz="8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快乐</a:t>
            </a:r>
            <a:r>
              <a:rPr lang="zh-CN" altLang="en-US" sz="8000" b="1" dirty="0" smtClean="0">
                <a:latin typeface="微软雅黑" pitchFamily="34" charset="-122"/>
                <a:ea typeface="微软雅黑" pitchFamily="34" charset="-122"/>
              </a:rPr>
              <a:t>出行</a:t>
            </a:r>
            <a:endParaRPr lang="zh-CN" altLang="en-US" sz="8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6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0160000">
            <a:off x="-1542910" y="2227603"/>
            <a:ext cx="11977620" cy="2515079"/>
            <a:chOff x="-1542910" y="2227603"/>
            <a:chExt cx="11977620" cy="2515079"/>
          </a:xfrm>
        </p:grpSpPr>
        <p:grpSp>
          <p:nvGrpSpPr>
            <p:cNvPr id="3" name="组合 2"/>
            <p:cNvGrpSpPr/>
            <p:nvPr/>
          </p:nvGrpSpPr>
          <p:grpSpPr>
            <a:xfrm>
              <a:off x="-1542910" y="2227603"/>
              <a:ext cx="11977620" cy="2515079"/>
              <a:chOff x="-1542910" y="2227603"/>
              <a:chExt cx="11977620" cy="251507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1542910" y="2331623"/>
                <a:ext cx="11977620" cy="230425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31902" y="2227603"/>
                <a:ext cx="5904656" cy="2515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384" y="2375755"/>
                <a:ext cx="9144000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3800" dirty="0" smtClean="0">
                    <a:solidFill>
                      <a:srgbClr val="2DA2BF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出门前</a:t>
                </a:r>
                <a:endParaRPr lang="zh-CN" altLang="en-US" dirty="0"/>
              </a:p>
            </p:txBody>
          </p:sp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9" t="61860" r="21765" b="14420"/>
            <a:stretch/>
          </p:blipFill>
          <p:spPr bwMode="auto">
            <a:xfrm flipH="1">
              <a:off x="-1172306" y="2331623"/>
              <a:ext cx="2804208" cy="230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86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8" name="矩形 7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出门前</a:t>
              </a:r>
              <a:endParaRPr lang="zh-CN" altLang="en-US" sz="4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186408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做一次全面</a:t>
            </a:r>
            <a:r>
              <a:rPr lang="zh-CN" altLang="en-US" sz="60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的车辆检查</a:t>
            </a:r>
            <a:endParaRPr lang="zh-CN" altLang="en-US" sz="6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2997200"/>
            <a:ext cx="9144000" cy="2066796"/>
            <a:chOff x="0" y="2879743"/>
            <a:chExt cx="9144000" cy="2066796"/>
          </a:xfrm>
        </p:grpSpPr>
        <p:sp>
          <p:nvSpPr>
            <p:cNvPr id="28" name="矩形 27"/>
            <p:cNvSpPr/>
            <p:nvPr/>
          </p:nvSpPr>
          <p:spPr>
            <a:xfrm>
              <a:off x="0" y="2879743"/>
              <a:ext cx="9144000" cy="20667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7504" y="3021531"/>
              <a:ext cx="8918608" cy="1783220"/>
              <a:chOff x="107504" y="3163319"/>
              <a:chExt cx="8918608" cy="178322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5" r="31190" b="2511"/>
              <a:stretch/>
            </p:blipFill>
            <p:spPr>
              <a:xfrm>
                <a:off x="107504" y="3163319"/>
                <a:ext cx="1260000" cy="126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4" r="16684"/>
              <a:stretch/>
            </p:blipFill>
            <p:spPr>
              <a:xfrm>
                <a:off x="1383939" y="3163319"/>
                <a:ext cx="1260000" cy="1260000"/>
              </a:xfrm>
              <a:prstGeom prst="ellipse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1" r="17551" b="4520"/>
              <a:stretch/>
            </p:blipFill>
            <p:spPr>
              <a:xfrm>
                <a:off x="7766112" y="3163319"/>
                <a:ext cx="1260000" cy="1260000"/>
              </a:xfrm>
              <a:prstGeom prst="ellipse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72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50" r="950"/>
              <a:stretch/>
            </p:blipFill>
            <p:spPr>
              <a:xfrm>
                <a:off x="2660374" y="3163319"/>
                <a:ext cx="1260000" cy="1260000"/>
              </a:xfrm>
              <a:prstGeom prst="ellipse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97" b="6897"/>
              <a:stretch/>
            </p:blipFill>
            <p:spPr>
              <a:xfrm>
                <a:off x="3936809" y="3163319"/>
                <a:ext cx="1260000" cy="1260000"/>
              </a:xfrm>
              <a:prstGeom prst="ellipse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27" r="16727"/>
              <a:stretch/>
            </p:blipFill>
            <p:spPr>
              <a:xfrm>
                <a:off x="5213244" y="3163319"/>
                <a:ext cx="1260000" cy="1260000"/>
              </a:xfrm>
              <a:prstGeom prst="ellipse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97504" y="4423319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路线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73939" y="4423319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轮胎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660374" y="4423319"/>
                <a:ext cx="126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雨刮器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42000" y="4423319"/>
                <a:ext cx="126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润滑油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13244" y="4423319"/>
                <a:ext cx="126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防冻液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481461" y="4423319"/>
                <a:ext cx="1276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微软雅黑" pitchFamily="34" charset="-122"/>
                    <a:ea typeface="微软雅黑" pitchFamily="34" charset="-122"/>
                  </a:rPr>
                  <a:t>手机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56112" y="4423319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燃料</a:t>
                </a:r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405" b="16352"/>
              <a:stretch/>
            </p:blipFill>
            <p:spPr>
              <a:xfrm>
                <a:off x="6489679" y="3163319"/>
                <a:ext cx="1260000" cy="1260000"/>
              </a:xfrm>
              <a:prstGeom prst="ellipse">
                <a:avLst/>
              </a:prstGeom>
            </p:spPr>
          </p:pic>
        </p:grpSp>
      </p:grpSp>
      <p:sp>
        <p:nvSpPr>
          <p:cNvPr id="26" name="TextBox 25"/>
          <p:cNvSpPr txBox="1"/>
          <p:nvPr/>
        </p:nvSpPr>
        <p:spPr>
          <a:xfrm>
            <a:off x="1157908" y="5516670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这些和其他你能想到的都没有问题了吗？！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1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8" name="矩形 7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出门前</a:t>
              </a:r>
              <a:endParaRPr lang="zh-CN" altLang="en-US" sz="4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186408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确保证卡齐全</a:t>
            </a:r>
            <a:endParaRPr lang="zh-CN" altLang="en-US" sz="6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8936" y="3294020"/>
            <a:ext cx="7786129" cy="1440000"/>
            <a:chOff x="82735" y="3294020"/>
            <a:chExt cx="7786129" cy="1440000"/>
          </a:xfrm>
        </p:grpSpPr>
        <p:pic>
          <p:nvPicPr>
            <p:cNvPr id="7" name="图片 6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4352">
              <a:off x="5762864" y="3294020"/>
              <a:ext cx="2106000" cy="1440000"/>
            </a:xfrm>
            <a:prstGeom prst="roundRect">
              <a:avLst>
                <a:gd name="adj" fmla="val 4761"/>
              </a:avLst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4352">
              <a:off x="3869659" y="3294020"/>
              <a:ext cx="2106000" cy="1440000"/>
            </a:xfrm>
            <a:prstGeom prst="roundRect">
              <a:avLst>
                <a:gd name="adj" fmla="val 2879"/>
              </a:avLst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0054352">
              <a:off x="1975940" y="3294020"/>
              <a:ext cx="2106514" cy="1440000"/>
            </a:xfrm>
            <a:prstGeom prst="roundRect">
              <a:avLst>
                <a:gd name="adj" fmla="val 443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2"/>
            <p:cNvPicPr>
              <a:picLocks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4352">
              <a:off x="82735" y="3294020"/>
              <a:ext cx="2106000" cy="1440000"/>
            </a:xfrm>
            <a:prstGeom prst="roundRect">
              <a:avLst>
                <a:gd name="adj" fmla="val 2956"/>
              </a:avLst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矩形 29"/>
          <p:cNvSpPr/>
          <p:nvPr/>
        </p:nvSpPr>
        <p:spPr>
          <a:xfrm>
            <a:off x="7072" y="4293096"/>
            <a:ext cx="9136928" cy="8271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000" y="4221088"/>
            <a:ext cx="9000000" cy="720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st="38100" dir="16200000" sx="110000" sy="110000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4329090"/>
            <a:ext cx="9144000" cy="126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34666" y="4797152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这些和你其他必要证卡你都带齐了吗？！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3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20160000">
            <a:off x="-1612856" y="2227603"/>
            <a:ext cx="12047566" cy="2515079"/>
            <a:chOff x="-1612856" y="2227603"/>
            <a:chExt cx="12047566" cy="2515079"/>
          </a:xfrm>
        </p:grpSpPr>
        <p:grpSp>
          <p:nvGrpSpPr>
            <p:cNvPr id="8" name="组合 7"/>
            <p:cNvGrpSpPr/>
            <p:nvPr/>
          </p:nvGrpSpPr>
          <p:grpSpPr>
            <a:xfrm>
              <a:off x="-1542910" y="2227603"/>
              <a:ext cx="11977620" cy="2515079"/>
              <a:chOff x="-1555140" y="2172853"/>
              <a:chExt cx="11977620" cy="251507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1555140" y="2276873"/>
                <a:ext cx="11977620" cy="23042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19672" y="2172853"/>
                <a:ext cx="5904656" cy="2515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-6846" y="2321005"/>
                <a:ext cx="9144000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3800" dirty="0" smtClean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行车时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9" t="22009" b="4235"/>
            <a:stretch/>
          </p:blipFill>
          <p:spPr bwMode="auto">
            <a:xfrm flipH="1">
              <a:off x="-1612856" y="2331622"/>
              <a:ext cx="3244757" cy="2304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63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85" b="18756"/>
          <a:stretch/>
        </p:blipFill>
        <p:spPr bwMode="auto">
          <a:xfrm>
            <a:off x="6481818" y="2539112"/>
            <a:ext cx="2664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2539324"/>
            <a:ext cx="6480212" cy="2663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39552" y="808753"/>
            <a:ext cx="5354899" cy="4008724"/>
            <a:chOff x="3789101" y="729875"/>
            <a:chExt cx="5354899" cy="400872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22" t="21685" r="26952" b="56630"/>
            <a:stretch/>
          </p:blipFill>
          <p:spPr>
            <a:xfrm>
              <a:off x="4778088" y="729875"/>
              <a:ext cx="3334570" cy="33136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89101" y="2891940"/>
              <a:ext cx="535489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latin typeface="微软雅黑" pitchFamily="34" charset="-122"/>
                  <a:ea typeface="微软雅黑" pitchFamily="34" charset="-122"/>
                </a:rPr>
                <a:t>首   先</a:t>
              </a:r>
              <a:endParaRPr lang="en-US" altLang="zh-CN" sz="4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6600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系好安全带</a:t>
              </a:r>
              <a:endParaRPr lang="zh-CN" altLang="en-US" sz="66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16" name="矩形 15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行车</a:t>
              </a:r>
              <a:r>
                <a:rPr lang="zh-CN" altLang="en-US" sz="44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 flipV="1">
            <a:off x="-9228" y="2997200"/>
            <a:ext cx="6309419" cy="2781504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16" name="矩形 15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行车</a:t>
              </a:r>
              <a:r>
                <a:rPr lang="zh-CN" altLang="en-US" sz="44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时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386602" y="2925926"/>
            <a:ext cx="804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速度越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快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反应距离越长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事故可能性越大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20160000">
            <a:off x="-1237900" y="3645024"/>
            <a:ext cx="12290620" cy="2301125"/>
            <a:chOff x="-816833" y="2896828"/>
            <a:chExt cx="12290620" cy="230112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83" b="20647"/>
            <a:stretch/>
          </p:blipFill>
          <p:spPr>
            <a:xfrm flipH="1">
              <a:off x="3270024" y="2896829"/>
              <a:ext cx="8203763" cy="230112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04"/>
            <a:stretch/>
          </p:blipFill>
          <p:spPr>
            <a:xfrm>
              <a:off x="-816833" y="2896829"/>
              <a:ext cx="4092689" cy="230112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196110" y="2896828"/>
              <a:ext cx="2311993" cy="230112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43060" y="1864080"/>
            <a:ext cx="689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务必不要超速驾驶</a:t>
            </a:r>
            <a:endParaRPr lang="zh-CN" altLang="en-US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9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16" name="矩形 15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行车</a:t>
              </a:r>
              <a:r>
                <a:rPr lang="zh-CN" altLang="en-US" sz="44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时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56604" y="1909281"/>
            <a:ext cx="768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尽量避免夜间行车</a:t>
            </a:r>
            <a:endParaRPr lang="zh-CN" altLang="en-US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5604" y="2829694"/>
            <a:ext cx="9159604" cy="2677656"/>
            <a:chOff x="-15604" y="3076197"/>
            <a:chExt cx="9159604" cy="2677656"/>
          </a:xfrm>
        </p:grpSpPr>
        <p:sp>
          <p:nvSpPr>
            <p:cNvPr id="27" name="矩形 26"/>
            <p:cNvSpPr/>
            <p:nvPr/>
          </p:nvSpPr>
          <p:spPr>
            <a:xfrm>
              <a:off x="4016997" y="3245002"/>
              <a:ext cx="5127003" cy="2416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17173" y="3076197"/>
              <a:ext cx="5111399" cy="2677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高速公路夜间大货车数量多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司机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观察距离和观察范围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小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视觉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容易疲劳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，易产生错觉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车灯刺眼，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引起晃眼、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眩目</a:t>
              </a:r>
              <a:endParaRPr lang="en-US" altLang="zh-CN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t="17210" r="15758" b="25345"/>
            <a:stretch/>
          </p:blipFill>
          <p:spPr>
            <a:xfrm>
              <a:off x="-15604" y="3245002"/>
              <a:ext cx="4032601" cy="24162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</p:pic>
        <p:cxnSp>
          <p:nvCxnSpPr>
            <p:cNvPr id="24" name="直接连接符 23"/>
            <p:cNvCxnSpPr/>
            <p:nvPr/>
          </p:nvCxnSpPr>
          <p:spPr>
            <a:xfrm>
              <a:off x="4381856" y="3820259"/>
              <a:ext cx="438203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81856" y="5101889"/>
              <a:ext cx="438203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381856" y="4461074"/>
              <a:ext cx="438203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2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 rot="20153477">
            <a:off x="-774926" y="131431"/>
            <a:ext cx="5389792" cy="982270"/>
            <a:chOff x="2734403" y="543589"/>
            <a:chExt cx="5389792" cy="982270"/>
          </a:xfrm>
        </p:grpSpPr>
        <p:sp>
          <p:nvSpPr>
            <p:cNvPr id="16" name="矩形 15"/>
            <p:cNvSpPr/>
            <p:nvPr/>
          </p:nvSpPr>
          <p:spPr>
            <a:xfrm>
              <a:off x="2734403" y="620687"/>
              <a:ext cx="5389792" cy="861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635895" y="543589"/>
              <a:ext cx="2106234" cy="98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5896" y="666963"/>
              <a:ext cx="2106234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行车</a:t>
              </a:r>
              <a:r>
                <a:rPr lang="zh-CN" altLang="en-US" sz="44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时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15604" y="1872166"/>
            <a:ext cx="9159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正确合理</a:t>
            </a:r>
            <a:r>
              <a:rPr lang="zh-CN" altLang="en-US" sz="6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使用车灯</a:t>
            </a:r>
            <a:endParaRPr lang="zh-CN" altLang="en-US" sz="6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387" y="6243096"/>
            <a:ext cx="906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注意：要按照道路交通法规要求使用车灯哦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8391" y="2987258"/>
            <a:ext cx="8987218" cy="3134640"/>
            <a:chOff x="78391" y="2853908"/>
            <a:chExt cx="8987218" cy="3134640"/>
          </a:xfrm>
        </p:grpSpPr>
        <p:sp>
          <p:nvSpPr>
            <p:cNvPr id="5" name="TextBox 4"/>
            <p:cNvSpPr txBox="1"/>
            <p:nvPr/>
          </p:nvSpPr>
          <p:spPr>
            <a:xfrm>
              <a:off x="141414" y="5031557"/>
              <a:ext cx="28799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超车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28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超车灯</a:t>
              </a:r>
              <a:endPara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33227" y="5032999"/>
              <a:ext cx="28799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转弯</a:t>
              </a:r>
              <a:endParaRPr lang="en-US" altLang="zh-CN" sz="28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转向灯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25040" y="5034441"/>
              <a:ext cx="28799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非正常行车状态使用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危险信号灯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70" y="2863454"/>
              <a:ext cx="2879999" cy="2160000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" t="4770" r="20744" b="6589"/>
            <a:stretch/>
          </p:blipFill>
          <p:spPr bwMode="auto">
            <a:xfrm>
              <a:off x="3131999" y="2863454"/>
              <a:ext cx="2880000" cy="21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9" t="22857" r="24439" b="13016"/>
            <a:stretch/>
          </p:blipFill>
          <p:spPr>
            <a:xfrm>
              <a:off x="6127329" y="2863454"/>
              <a:ext cx="2880000" cy="2160000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3073720" y="2853910"/>
              <a:ext cx="1228" cy="3097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069050" y="2853910"/>
              <a:ext cx="1228" cy="3097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8391" y="2853909"/>
              <a:ext cx="1228" cy="3097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064381" y="2853908"/>
              <a:ext cx="1228" cy="309783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5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270</Words>
  <Application>Microsoft Office PowerPoint</Application>
  <PresentationFormat>全屏显示(4:3)</PresentationFormat>
  <Paragraphs>67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你知道这些行车安全知识吗</dc:title>
  <dc:creator>LUCH</dc:creator>
  <cp:lastModifiedBy>Think</cp:lastModifiedBy>
  <cp:revision>85</cp:revision>
  <dcterms:created xsi:type="dcterms:W3CDTF">2012-04-24T06:16:44Z</dcterms:created>
  <dcterms:modified xsi:type="dcterms:W3CDTF">2012-05-05T14:58:57Z</dcterms:modified>
</cp:coreProperties>
</file>